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0"/>
  </p:notesMasterIdLst>
  <p:sldIdLst>
    <p:sldId id="2997" r:id="rId2"/>
    <p:sldId id="2965" r:id="rId3"/>
    <p:sldId id="3008" r:id="rId4"/>
    <p:sldId id="3004" r:id="rId5"/>
    <p:sldId id="3006" r:id="rId6"/>
    <p:sldId id="3005" r:id="rId7"/>
    <p:sldId id="3007" r:id="rId8"/>
    <p:sldId id="3009" r:id="rId9"/>
    <p:sldId id="3010" r:id="rId10"/>
    <p:sldId id="3011" r:id="rId11"/>
    <p:sldId id="3012" r:id="rId12"/>
    <p:sldId id="3013" r:id="rId13"/>
    <p:sldId id="3014" r:id="rId14"/>
    <p:sldId id="3015" r:id="rId15"/>
    <p:sldId id="3016" r:id="rId16"/>
    <p:sldId id="3017" r:id="rId17"/>
    <p:sldId id="3022" r:id="rId18"/>
    <p:sldId id="3041" r:id="rId19"/>
    <p:sldId id="3019" r:id="rId20"/>
    <p:sldId id="2994" r:id="rId21"/>
    <p:sldId id="3024" r:id="rId22"/>
    <p:sldId id="3025" r:id="rId23"/>
    <p:sldId id="3026" r:id="rId24"/>
    <p:sldId id="3027" r:id="rId25"/>
    <p:sldId id="3042" r:id="rId26"/>
    <p:sldId id="3028" r:id="rId27"/>
    <p:sldId id="3029" r:id="rId28"/>
    <p:sldId id="3030" r:id="rId29"/>
    <p:sldId id="3031" r:id="rId30"/>
    <p:sldId id="3032" r:id="rId31"/>
    <p:sldId id="3033" r:id="rId32"/>
    <p:sldId id="3034" r:id="rId33"/>
    <p:sldId id="3035" r:id="rId34"/>
    <p:sldId id="3036" r:id="rId35"/>
    <p:sldId id="3037" r:id="rId36"/>
    <p:sldId id="3038" r:id="rId37"/>
    <p:sldId id="3039" r:id="rId38"/>
    <p:sldId id="3040" r:id="rId39"/>
  </p:sldIdLst>
  <p:sldSz cx="12192000" cy="6858000"/>
  <p:notesSz cx="6888163" cy="100203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1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660"/>
  </p:normalViewPr>
  <p:slideViewPr>
    <p:cSldViewPr snapToGrid="0">
      <p:cViewPr varScale="1">
        <p:scale>
          <a:sx n="70" d="100"/>
          <a:sy n="70" d="100"/>
        </p:scale>
        <p:origin x="536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275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2755"/>
          </a:xfrm>
          <a:prstGeom prst="rect">
            <a:avLst/>
          </a:prstGeom>
        </p:spPr>
        <p:txBody>
          <a:bodyPr vert="horz" lIns="96616" tIns="48308" rIns="96616" bIns="48308" rtlCol="0"/>
          <a:lstStyle>
            <a:lvl1pPr algn="r">
              <a:defRPr sz="1300"/>
            </a:lvl1pPr>
          </a:lstStyle>
          <a:p>
            <a:fld id="{3F1C5233-D419-4FA9-9548-2AB66AF0D230}" type="datetimeFigureOut">
              <a:rPr kumimoji="1" lang="ja-JP" altLang="en-US" smtClean="0"/>
              <a:t>2025/12/8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39738" y="1252538"/>
            <a:ext cx="6008687" cy="3381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16" tIns="48308" rIns="96616" bIns="4830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8817" y="4822269"/>
            <a:ext cx="5510530" cy="3945493"/>
          </a:xfrm>
          <a:prstGeom prst="rect">
            <a:avLst/>
          </a:prstGeom>
        </p:spPr>
        <p:txBody>
          <a:bodyPr vert="horz" lIns="96616" tIns="48308" rIns="96616" bIns="4830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517547"/>
            <a:ext cx="2984871" cy="502754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901698" y="9517547"/>
            <a:ext cx="2984871" cy="502754"/>
          </a:xfrm>
          <a:prstGeom prst="rect">
            <a:avLst/>
          </a:prstGeom>
        </p:spPr>
        <p:txBody>
          <a:bodyPr vert="horz" lIns="96616" tIns="48308" rIns="96616" bIns="48308" rtlCol="0" anchor="b"/>
          <a:lstStyle>
            <a:lvl1pPr algn="r">
              <a:defRPr sz="1300"/>
            </a:lvl1pPr>
          </a:lstStyle>
          <a:p>
            <a:fld id="{73497C8A-1CC0-41DA-89E1-FDEA6F7D29E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47752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21DD33B-0D85-7C97-7144-94C6C84FC09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49D5E397-9F83-6E41-EC8F-28A123F74D6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5211436-768A-3E1D-68ED-EA3BF74F7F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A0042-4F97-48AF-AE45-97941E16DCDF}" type="datetimeFigureOut">
              <a:rPr kumimoji="1" lang="ja-JP" altLang="en-US" smtClean="0"/>
              <a:t>2025/12/8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025798D-6C5C-46E2-E98E-F2D07BC6BA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B1DF0FD-85DB-5E70-D7CB-7B55F0AB47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84DF9-B117-4D45-B8CF-2CB4EB3F97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73436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A32877D-093E-7E97-3CE7-CBAB097B7D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56BF52D0-D30F-4551-D140-562031463D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AC3279D-4769-9F96-93BD-C2EDB0DC70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A0042-4F97-48AF-AE45-97941E16DCDF}" type="datetimeFigureOut">
              <a:rPr kumimoji="1" lang="ja-JP" altLang="en-US" smtClean="0"/>
              <a:t>2025/12/8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B3913EE-99DE-F1CF-1F25-4D5FA08738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F011F25-3304-973F-56F7-5320FD525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84DF9-B117-4D45-B8CF-2CB4EB3F97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9659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6CD94865-F91A-17AA-50B4-F9B4D5216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B5E9835-5824-D4E9-0817-16E07628F8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6002699-D006-AED7-10A0-6C73928D65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A0042-4F97-48AF-AE45-97941E16DCDF}" type="datetimeFigureOut">
              <a:rPr kumimoji="1" lang="ja-JP" altLang="en-US" smtClean="0"/>
              <a:t>2025/12/8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7D0AE41-3E93-070A-7CF9-3421C7CDDB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082CCDE-7AEE-8267-4C55-3B39B32F6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84DF9-B117-4D45-B8CF-2CB4EB3F97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53740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DA27118-774E-62AD-6DF6-E5F09FD555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6A2C8E8-46B9-25F1-DCA8-A96B02B980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DB8CF39-6CD5-3399-A3BE-A620D4C4A1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A0042-4F97-48AF-AE45-97941E16DCDF}" type="datetimeFigureOut">
              <a:rPr kumimoji="1" lang="ja-JP" altLang="en-US" smtClean="0"/>
              <a:t>2025/12/8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C199154-53F6-0AF2-507F-B760CCDBF4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817B555-5ABA-A752-0AFB-E48481BD4E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84DF9-B117-4D45-B8CF-2CB4EB3F97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8323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6C84539-9344-5D88-2F39-272D531DED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734E863-A846-E602-2C91-1DEFC7CE46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BD30342-3A90-C4C9-72D5-BB8C28C133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A0042-4F97-48AF-AE45-97941E16DCDF}" type="datetimeFigureOut">
              <a:rPr kumimoji="1" lang="ja-JP" altLang="en-US" smtClean="0"/>
              <a:t>2025/12/8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F1C15A9-F670-0564-F494-F513B909BF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5FCE065-B002-C335-E420-51B7564C59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84DF9-B117-4D45-B8CF-2CB4EB3F97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34938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740924B-B350-C53D-48EB-E897FD933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B719598-B0E3-D978-1B6F-6667314AF6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0916D54D-9E3D-048B-B69E-260EF339A1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5FD812E-1F43-D6B3-E201-0F0CFE5FDD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A0042-4F97-48AF-AE45-97941E16DCDF}" type="datetimeFigureOut">
              <a:rPr kumimoji="1" lang="ja-JP" altLang="en-US" smtClean="0"/>
              <a:t>2025/12/8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E5B519C-009D-8FC3-0CA5-CA3318E8EF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F48FB000-656F-D4E4-0441-E16C10CEA5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84DF9-B117-4D45-B8CF-2CB4EB3F97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935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457B0E5-A4FF-6955-FD47-448CFF5770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6BC8EA4-38E7-35D8-24DA-A671365A8C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0577D07-8FB1-9659-87B4-ABFE6F1830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ADD26ACD-6C9F-E47E-557A-46FDF724257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1F3AC4F9-43F0-8464-14FB-82F464BD0AD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6BF59968-20F4-30D5-355D-66A32AAF4E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A0042-4F97-48AF-AE45-97941E16DCDF}" type="datetimeFigureOut">
              <a:rPr kumimoji="1" lang="ja-JP" altLang="en-US" smtClean="0"/>
              <a:t>2025/12/8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706B39A1-762D-0AF5-204B-9EFEB6A886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D93D6C98-5E33-34DE-8CE8-EB47E2CE73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84DF9-B117-4D45-B8CF-2CB4EB3F97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5361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331A722-8B37-69EB-446D-6236084A9C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5F7864B0-6EB9-AF8D-CF61-A61A0BD807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A0042-4F97-48AF-AE45-97941E16DCDF}" type="datetimeFigureOut">
              <a:rPr kumimoji="1" lang="ja-JP" altLang="en-US" smtClean="0"/>
              <a:t>2025/12/8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2479B549-ABFD-82F5-0192-51B731B364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62FB90C-C877-7AD9-83DB-FCC7145EB7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84DF9-B117-4D45-B8CF-2CB4EB3F97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5732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FB69FAE7-6CBB-1E11-E60A-CA0C632B0C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A0042-4F97-48AF-AE45-97941E16DCDF}" type="datetimeFigureOut">
              <a:rPr kumimoji="1" lang="ja-JP" altLang="en-US" smtClean="0"/>
              <a:t>2025/12/8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D4D8D8EE-181D-52E9-5F1A-099EB81054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0288860-0AF2-6FEC-5CD7-E63C1B9DFA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84DF9-B117-4D45-B8CF-2CB4EB3F97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3547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CD2FF66-6AE5-CFB3-9302-83102E33FC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1555205-4A18-F477-44A9-E601413F65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DDE5CF77-08B4-6F04-3E6E-56C1B944BB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8D07EA6-1203-2961-E4B7-F8FEA1EE4B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A0042-4F97-48AF-AE45-97941E16DCDF}" type="datetimeFigureOut">
              <a:rPr kumimoji="1" lang="ja-JP" altLang="en-US" smtClean="0"/>
              <a:t>2025/12/8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DFB4EF5-0DF7-DB38-1A79-5E94D9C12B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3CC63E4-E913-4360-DE30-9F7CA0065F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84DF9-B117-4D45-B8CF-2CB4EB3F97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92076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52901C4-2882-B40B-1CA9-D591E369E0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769A153C-F713-F35E-2905-2FF22D442D5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70B3CC7B-A39C-FFD4-9A48-8B532398201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5E71D78-38D4-4665-EDEE-B44EB9E717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DA0042-4F97-48AF-AE45-97941E16DCDF}" type="datetimeFigureOut">
              <a:rPr kumimoji="1" lang="ja-JP" altLang="en-US" smtClean="0"/>
              <a:t>2025/12/8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74BD234-06B4-6A96-65BA-DA51398637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5E83F6B4-A876-267D-683E-9C47D420A2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84DF9-B117-4D45-B8CF-2CB4EB3F97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7538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B2A77DCB-3B75-E4E8-399F-13F144F710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91E276BB-4D83-37B3-CCF4-61694161E6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C119A37-4C25-34DB-1325-EE8D071446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DA0042-4F97-48AF-AE45-97941E16DCDF}" type="datetimeFigureOut">
              <a:rPr kumimoji="1" lang="ja-JP" altLang="en-US" smtClean="0"/>
              <a:t>2025/12/8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950C3D7-024F-BAF7-E764-2E1857B146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2AAE86A-9BE6-05C4-2FE8-2A012B1463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84DF9-B117-4D45-B8CF-2CB4EB3F97C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36550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BB44A41-F926-CC45-27C1-D3232B0DFDF8}"/>
              </a:ext>
            </a:extLst>
          </p:cNvPr>
          <p:cNvSpPr txBox="1"/>
          <p:nvPr/>
        </p:nvSpPr>
        <p:spPr>
          <a:xfrm>
            <a:off x="1076446" y="1606277"/>
            <a:ext cx="100583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b="1" dirty="0"/>
              <a:t>国際標準に準拠した貿易分野データ解説書</a:t>
            </a:r>
            <a:endParaRPr kumimoji="1" lang="en-US" altLang="ja-JP" sz="3200" b="1" dirty="0"/>
          </a:p>
          <a:p>
            <a:pPr algn="ctr"/>
            <a:endParaRPr lang="en-US" altLang="ja-JP" sz="3200" b="1" dirty="0"/>
          </a:p>
          <a:p>
            <a:pPr algn="ctr"/>
            <a:r>
              <a:rPr lang="ja-JP" altLang="en-US" sz="3200" b="1" dirty="0"/>
              <a:t>概要</a:t>
            </a:r>
            <a:endParaRPr kumimoji="1" lang="ja-JP" altLang="en-US" sz="3200" b="1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B06E15E-CA47-45A0-6D1D-C1A9E94FA696}"/>
              </a:ext>
            </a:extLst>
          </p:cNvPr>
          <p:cNvSpPr txBox="1"/>
          <p:nvPr/>
        </p:nvSpPr>
        <p:spPr>
          <a:xfrm>
            <a:off x="1169043" y="4815068"/>
            <a:ext cx="996580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b="1" dirty="0"/>
              <a:t>2025</a:t>
            </a:r>
            <a:r>
              <a:rPr kumimoji="1" lang="ja-JP" altLang="en-US" sz="2400" b="1" dirty="0"/>
              <a:t>年</a:t>
            </a:r>
            <a:r>
              <a:rPr kumimoji="1" lang="en-US" altLang="ja-JP" sz="2400" b="1" dirty="0"/>
              <a:t>12</a:t>
            </a:r>
            <a:r>
              <a:rPr kumimoji="1" lang="ja-JP" altLang="en-US" sz="2400" b="1" dirty="0"/>
              <a:t>月</a:t>
            </a:r>
            <a:r>
              <a:rPr kumimoji="1" lang="en-US" altLang="ja-JP" sz="2400" b="1" dirty="0"/>
              <a:t>9</a:t>
            </a:r>
            <a:r>
              <a:rPr kumimoji="1" lang="ja-JP" altLang="en-US" sz="2400" b="1" dirty="0"/>
              <a:t>日</a:t>
            </a:r>
            <a:endParaRPr kumimoji="1" lang="en-US" altLang="ja-JP" sz="2400" b="1" dirty="0"/>
          </a:p>
          <a:p>
            <a:pPr algn="ctr"/>
            <a:r>
              <a:rPr lang="ja-JP" altLang="en-US" sz="2400" b="1" dirty="0"/>
              <a:t>一般社団法人サプライチェーン情報基盤研究会</a:t>
            </a:r>
            <a:endParaRPr kumimoji="1" lang="ja-JP" altLang="en-US" sz="2400" b="1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0A19FE5-95A3-1E2C-DCE8-8D7DBC8D5336}"/>
              </a:ext>
            </a:extLst>
          </p:cNvPr>
          <p:cNvSpPr txBox="1"/>
          <p:nvPr/>
        </p:nvSpPr>
        <p:spPr>
          <a:xfrm>
            <a:off x="9431439" y="302356"/>
            <a:ext cx="2268638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b="1" dirty="0"/>
              <a:t>合同</a:t>
            </a:r>
            <a:r>
              <a:rPr kumimoji="1" lang="en-US" altLang="ja-JP" b="1" dirty="0"/>
              <a:t>TF 2025-1-06</a:t>
            </a:r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2052249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A94A0B58-B4F5-C234-FBE0-7AAAED65380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956" y="1328678"/>
            <a:ext cx="9166088" cy="515861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0C78601-5203-C7B2-BA7A-A4E6AA46E110}"/>
              </a:ext>
            </a:extLst>
          </p:cNvPr>
          <p:cNvSpPr txBox="1"/>
          <p:nvPr/>
        </p:nvSpPr>
        <p:spPr>
          <a:xfrm>
            <a:off x="4149811" y="370703"/>
            <a:ext cx="38923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b="1" dirty="0"/>
              <a:t>国連</a:t>
            </a:r>
            <a:r>
              <a:rPr kumimoji="1" lang="en-US" altLang="ja-JP" sz="3200" b="1" dirty="0"/>
              <a:t>CEFACT</a:t>
            </a:r>
            <a:r>
              <a:rPr kumimoji="1" lang="ja-JP" altLang="en-US" sz="3200" b="1" dirty="0"/>
              <a:t>標準</a:t>
            </a:r>
          </a:p>
        </p:txBody>
      </p:sp>
    </p:spTree>
    <p:extLst>
      <p:ext uri="{BB962C8B-B14F-4D97-AF65-F5344CB8AC3E}">
        <p14:creationId xmlns:p14="http://schemas.microsoft.com/office/powerpoint/2010/main" val="6433232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7DF8EA12-BAC1-0570-1D41-1DB0B9A61F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8769" y="1033272"/>
            <a:ext cx="10433923" cy="5312663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BE11FFF-EB63-29FA-207C-228EBFDA894A}"/>
              </a:ext>
            </a:extLst>
          </p:cNvPr>
          <p:cNvSpPr txBox="1"/>
          <p:nvPr/>
        </p:nvSpPr>
        <p:spPr>
          <a:xfrm>
            <a:off x="3792855" y="181094"/>
            <a:ext cx="460629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ja-JP" sz="3600" b="1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国際標準の相互関係</a:t>
            </a:r>
            <a:endParaRPr lang="ja-JP" alt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34635149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2C83733-A68A-E45F-4F43-2424B9EFCC0F}"/>
              </a:ext>
            </a:extLst>
          </p:cNvPr>
          <p:cNvSpPr txBox="1"/>
          <p:nvPr/>
        </p:nvSpPr>
        <p:spPr>
          <a:xfrm>
            <a:off x="520861" y="590309"/>
            <a:ext cx="6584274" cy="58477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3200" b="1" dirty="0">
                <a:solidFill>
                  <a:schemeClr val="bg1"/>
                </a:solidFill>
              </a:rPr>
              <a:t>第３章　国連</a:t>
            </a:r>
            <a:r>
              <a:rPr kumimoji="1" lang="en-US" altLang="ja-JP" sz="3200" b="1" dirty="0">
                <a:solidFill>
                  <a:schemeClr val="bg1"/>
                </a:solidFill>
              </a:rPr>
              <a:t>CEFACT</a:t>
            </a:r>
            <a:r>
              <a:rPr kumimoji="1" lang="ja-JP" altLang="en-US" sz="3200" b="1" dirty="0">
                <a:solidFill>
                  <a:schemeClr val="bg1"/>
                </a:solidFill>
              </a:rPr>
              <a:t>標準</a:t>
            </a:r>
          </a:p>
        </p:txBody>
      </p:sp>
    </p:spTree>
    <p:extLst>
      <p:ext uri="{BB962C8B-B14F-4D97-AF65-F5344CB8AC3E}">
        <p14:creationId xmlns:p14="http://schemas.microsoft.com/office/powerpoint/2010/main" val="20246763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609E231-70DA-FDA4-6240-837DCE580D8D}"/>
              </a:ext>
            </a:extLst>
          </p:cNvPr>
          <p:cNvSpPr txBox="1"/>
          <p:nvPr/>
        </p:nvSpPr>
        <p:spPr>
          <a:xfrm>
            <a:off x="3278659" y="383059"/>
            <a:ext cx="56346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ja-JP" sz="3200" b="1" dirty="0"/>
              <a:t>標準電子取引参照モデル</a:t>
            </a:r>
            <a:endParaRPr kumimoji="1" lang="ja-JP" altLang="en-US" sz="3200" b="1" dirty="0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3036C8F0-965A-5F99-241F-DF44EDD15C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458" y="1862966"/>
            <a:ext cx="10643084" cy="395217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900559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D57C91B-FCCF-6AB3-A965-41A3BF23DFA4}"/>
              </a:ext>
            </a:extLst>
          </p:cNvPr>
          <p:cNvSpPr txBox="1"/>
          <p:nvPr/>
        </p:nvSpPr>
        <p:spPr>
          <a:xfrm>
            <a:off x="2001795" y="271848"/>
            <a:ext cx="78588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ja-JP" sz="3200" b="1" dirty="0"/>
              <a:t>国連</a:t>
            </a:r>
            <a:r>
              <a:rPr lang="en-US" altLang="ja-JP" sz="3200" b="1" dirty="0"/>
              <a:t>CEFACT</a:t>
            </a:r>
            <a:r>
              <a:rPr lang="ja-JP" altLang="ja-JP" sz="3200" b="1" dirty="0"/>
              <a:t>標準によるメッセージ設計</a:t>
            </a:r>
            <a:endParaRPr kumimoji="1" lang="ja-JP" altLang="en-US" sz="3200" b="1" dirty="0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D98B1454-CDC1-B557-636D-5BAB597496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5228" y="1087798"/>
            <a:ext cx="7781544" cy="549835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37607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90A9591-557D-41E9-FA11-893F6D099BBB}"/>
              </a:ext>
            </a:extLst>
          </p:cNvPr>
          <p:cNvSpPr txBox="1"/>
          <p:nvPr/>
        </p:nvSpPr>
        <p:spPr>
          <a:xfrm>
            <a:off x="1198606" y="976185"/>
            <a:ext cx="10379676" cy="59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ja-JP" altLang="ja-JP" sz="2800" dirty="0"/>
              <a:t>目的：定義する業務（プロセス）の目的を記述する。</a:t>
            </a:r>
            <a:endParaRPr lang="en-US" altLang="ja-JP" sz="2800" dirty="0"/>
          </a:p>
          <a:p>
            <a:pPr marL="285750" lvl="0" indent="-285750">
              <a:buFont typeface="Wingdings" panose="05000000000000000000" pitchFamily="2" charset="2"/>
              <a:buChar char="Ø"/>
            </a:pPr>
            <a:endParaRPr lang="ja-JP" altLang="ja-JP" sz="2800" dirty="0"/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ja-JP" altLang="ja-JP" sz="2800" dirty="0"/>
              <a:t>範囲：業務分類または業界における位置づけと、その中におけるプロセス対象範囲を記述する。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endParaRPr lang="en-US" altLang="ja-JP" sz="2800" dirty="0"/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ja-JP" altLang="ja-JP" sz="2800" dirty="0"/>
              <a:t>業務領域：業務単位の集合と関連当事者をユースケース図で表記する。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endParaRPr lang="en-US" altLang="ja-JP" sz="2800" dirty="0"/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ja-JP" altLang="ja-JP" sz="2800" dirty="0"/>
              <a:t>プロセス定義：プロセス内の活動をアクティビティ図で表記する。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endParaRPr lang="en-US" altLang="ja-JP" sz="2800" dirty="0"/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ja-JP" altLang="ja-JP" sz="2800" dirty="0"/>
              <a:t>概念データモデル：メッセージ構築法に則り、メッセージ構造をクラス図で表記する。</a:t>
            </a:r>
          </a:p>
          <a:p>
            <a:endParaRPr kumimoji="1"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22EEF32-F5CD-A1B5-05B2-F58756A52997}"/>
              </a:ext>
            </a:extLst>
          </p:cNvPr>
          <p:cNvSpPr txBox="1"/>
          <p:nvPr/>
        </p:nvSpPr>
        <p:spPr>
          <a:xfrm>
            <a:off x="3408405" y="259492"/>
            <a:ext cx="53751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b="1" dirty="0"/>
              <a:t>業務要件仕様（</a:t>
            </a:r>
            <a:r>
              <a:rPr kumimoji="1" lang="en-US" altLang="ja-JP" sz="3200" b="1" dirty="0"/>
              <a:t>BRS</a:t>
            </a:r>
            <a:r>
              <a:rPr kumimoji="1" lang="ja-JP" altLang="en-US" sz="3200" b="1" dirty="0"/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26428469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A2EA20B-6149-60ED-A558-1F971DA2B568}"/>
              </a:ext>
            </a:extLst>
          </p:cNvPr>
          <p:cNvSpPr txBox="1"/>
          <p:nvPr/>
        </p:nvSpPr>
        <p:spPr>
          <a:xfrm>
            <a:off x="3163329" y="444843"/>
            <a:ext cx="58323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ja-JP" sz="3200" b="1" dirty="0"/>
              <a:t>コア構成要素と業務情報項目</a:t>
            </a:r>
            <a:endParaRPr kumimoji="1" lang="ja-JP" altLang="en-US" sz="3200" b="1" dirty="0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9BE01FD4-FF06-B553-1299-EA80C76815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3232" y="1417321"/>
            <a:ext cx="10365535" cy="5065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91371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05AF4A05-F6C0-C506-DD0D-21A0B86D4D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1937" y="956694"/>
            <a:ext cx="8328125" cy="5724872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04D409D4-E3E2-E71E-383A-F435AEFA1775}"/>
              </a:ext>
            </a:extLst>
          </p:cNvPr>
          <p:cNvSpPr txBox="1"/>
          <p:nvPr/>
        </p:nvSpPr>
        <p:spPr>
          <a:xfrm>
            <a:off x="2580503" y="176434"/>
            <a:ext cx="70309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b="1" dirty="0"/>
              <a:t>コア構成要素（例）</a:t>
            </a:r>
          </a:p>
        </p:txBody>
      </p:sp>
    </p:spTree>
    <p:extLst>
      <p:ext uri="{BB962C8B-B14F-4D97-AF65-F5344CB8AC3E}">
        <p14:creationId xmlns:p14="http://schemas.microsoft.com/office/powerpoint/2010/main" val="13694251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>
            <a:extLst>
              <a:ext uri="{FF2B5EF4-FFF2-40B4-BE49-F238E27FC236}">
                <a16:creationId xmlns:a16="http://schemas.microsoft.com/office/drawing/2014/main" id="{2903AA29-8E87-9A21-7A21-5A79478E91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7879" y="1187523"/>
            <a:ext cx="8762395" cy="4027028"/>
          </a:xfrm>
          <a:prstGeom prst="rect">
            <a:avLst/>
          </a:prstGeom>
        </p:spPr>
      </p:pic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228245C6-3340-2174-9488-C6E9E63E8890}"/>
              </a:ext>
            </a:extLst>
          </p:cNvPr>
          <p:cNvSpPr/>
          <p:nvPr/>
        </p:nvSpPr>
        <p:spPr>
          <a:xfrm>
            <a:off x="1460339" y="1505178"/>
            <a:ext cx="1545533" cy="27654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b="1" dirty="0">
                <a:solidFill>
                  <a:schemeClr val="tx1"/>
                </a:solidFill>
              </a:rPr>
              <a:t>UN01004333</a:t>
            </a:r>
            <a:endParaRPr kumimoji="1" lang="ja-JP" altLang="en-US" sz="1600" b="1" dirty="0">
              <a:solidFill>
                <a:schemeClr val="tx1"/>
              </a:solidFill>
            </a:endParaRPr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9C058C58-FD23-E7BA-C1C6-5F0C9681FDB3}"/>
              </a:ext>
            </a:extLst>
          </p:cNvPr>
          <p:cNvSpPr/>
          <p:nvPr/>
        </p:nvSpPr>
        <p:spPr>
          <a:xfrm>
            <a:off x="7293667" y="2681469"/>
            <a:ext cx="1545533" cy="27654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b="1" dirty="0">
                <a:solidFill>
                  <a:schemeClr val="tx1"/>
                </a:solidFill>
              </a:rPr>
              <a:t>UN01004333</a:t>
            </a:r>
            <a:endParaRPr kumimoji="1" lang="ja-JP" altLang="en-US" sz="1600" b="1" dirty="0">
              <a:solidFill>
                <a:schemeClr val="tx1"/>
              </a:solidFill>
            </a:endParaRP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73D16C64-77A7-BDE5-A6D4-D888FBFBCEFD}"/>
              </a:ext>
            </a:extLst>
          </p:cNvPr>
          <p:cNvSpPr/>
          <p:nvPr/>
        </p:nvSpPr>
        <p:spPr>
          <a:xfrm>
            <a:off x="3005873" y="3021316"/>
            <a:ext cx="1545533" cy="27654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b="1" dirty="0">
                <a:solidFill>
                  <a:schemeClr val="tx1"/>
                </a:solidFill>
              </a:rPr>
              <a:t>UN01004337</a:t>
            </a:r>
            <a:endParaRPr kumimoji="1" lang="ja-JP" altLang="en-US" sz="1600" b="1" dirty="0">
              <a:solidFill>
                <a:schemeClr val="tx1"/>
              </a:solidFill>
            </a:endParaRPr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237880DB-8041-52B1-DD06-55C56541A4D7}"/>
              </a:ext>
            </a:extLst>
          </p:cNvPr>
          <p:cNvSpPr/>
          <p:nvPr/>
        </p:nvSpPr>
        <p:spPr>
          <a:xfrm>
            <a:off x="3005872" y="4011414"/>
            <a:ext cx="1545533" cy="276541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600" b="1" dirty="0">
                <a:solidFill>
                  <a:schemeClr val="tx1"/>
                </a:solidFill>
              </a:rPr>
              <a:t>UN01004338</a:t>
            </a:r>
            <a:endParaRPr kumimoji="1" lang="ja-JP" altLang="en-US" sz="1600" b="1" dirty="0">
              <a:solidFill>
                <a:schemeClr val="tx1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21C74A6-C9C5-BC73-044D-FD078349B6DA}"/>
              </a:ext>
            </a:extLst>
          </p:cNvPr>
          <p:cNvSpPr txBox="1"/>
          <p:nvPr/>
        </p:nvSpPr>
        <p:spPr>
          <a:xfrm>
            <a:off x="2580503" y="176434"/>
            <a:ext cx="70309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200" b="1" dirty="0"/>
              <a:t>業務情報項目</a:t>
            </a:r>
            <a:r>
              <a:rPr kumimoji="1" lang="ja-JP" altLang="en-US" sz="3200" b="1" dirty="0"/>
              <a:t>（例）</a:t>
            </a:r>
          </a:p>
        </p:txBody>
      </p:sp>
    </p:spTree>
    <p:extLst>
      <p:ext uri="{BB962C8B-B14F-4D97-AF65-F5344CB8AC3E}">
        <p14:creationId xmlns:p14="http://schemas.microsoft.com/office/powerpoint/2010/main" val="5971685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3110AC04-E3C4-6677-B49F-D5ADF0F4A2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6017" y="1301466"/>
            <a:ext cx="10139966" cy="530939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AB82C2B-51B4-5F8C-EE9C-9CC36ADBB357}"/>
              </a:ext>
            </a:extLst>
          </p:cNvPr>
          <p:cNvSpPr txBox="1"/>
          <p:nvPr/>
        </p:nvSpPr>
        <p:spPr>
          <a:xfrm>
            <a:off x="3323967" y="481913"/>
            <a:ext cx="51033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ja-JP" sz="3200" b="1" dirty="0"/>
              <a:t>電子文書の構築</a:t>
            </a:r>
            <a:endParaRPr kumimoji="1" lang="ja-JP" alt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7396969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B4D659F-5099-E53E-3660-C68C84C083CA}"/>
              </a:ext>
            </a:extLst>
          </p:cNvPr>
          <p:cNvSpPr txBox="1"/>
          <p:nvPr/>
        </p:nvSpPr>
        <p:spPr>
          <a:xfrm>
            <a:off x="1326305" y="118231"/>
            <a:ext cx="95958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b="1" dirty="0"/>
              <a:t>国際標準に準拠した貿易分野データ連携解説書：全体構成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2941996-A145-BB53-2400-81C118699E9E}"/>
              </a:ext>
            </a:extLst>
          </p:cNvPr>
          <p:cNvSpPr txBox="1"/>
          <p:nvPr/>
        </p:nvSpPr>
        <p:spPr>
          <a:xfrm>
            <a:off x="4026513" y="1705923"/>
            <a:ext cx="4304092" cy="95410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/>
              <a:t>第</a:t>
            </a:r>
            <a:r>
              <a:rPr lang="ja-JP" altLang="en-US" sz="2000" b="1" dirty="0"/>
              <a:t>２</a:t>
            </a:r>
            <a:r>
              <a:rPr kumimoji="1" lang="ja-JP" altLang="en-US" sz="2000" b="1" dirty="0"/>
              <a:t>章　貿易手続と情報システム</a:t>
            </a:r>
            <a:endParaRPr kumimoji="1" lang="en-US" altLang="ja-JP" sz="20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ja-JP" altLang="en-US" dirty="0"/>
              <a:t>貿易手続におけるデータ連携</a:t>
            </a:r>
            <a:endParaRPr lang="en-US" altLang="ja-JP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dirty="0"/>
              <a:t>貿易</a:t>
            </a:r>
            <a:r>
              <a:rPr lang="ja-JP" altLang="en-US" dirty="0"/>
              <a:t>手続</a:t>
            </a:r>
            <a:r>
              <a:rPr kumimoji="1" lang="ja-JP" altLang="en-US" dirty="0"/>
              <a:t>と国際標準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70CCE9A-4910-FECC-C02B-07279F1EEA67}"/>
              </a:ext>
            </a:extLst>
          </p:cNvPr>
          <p:cNvSpPr txBox="1"/>
          <p:nvPr/>
        </p:nvSpPr>
        <p:spPr>
          <a:xfrm>
            <a:off x="6181996" y="3092703"/>
            <a:ext cx="3169965" cy="206210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/>
              <a:t>第３章 </a:t>
            </a:r>
            <a:r>
              <a:rPr lang="ja-JP" altLang="en-US" sz="2000" b="1" dirty="0"/>
              <a:t>国連</a:t>
            </a:r>
            <a:r>
              <a:rPr lang="en-US" altLang="ja-JP" sz="2000" b="1" dirty="0"/>
              <a:t>CEFACT</a:t>
            </a:r>
            <a:r>
              <a:rPr lang="ja-JP" altLang="en-US" sz="2000" b="1" dirty="0"/>
              <a:t>標準</a:t>
            </a:r>
            <a:endParaRPr lang="en-US" altLang="ja-JP" sz="20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ja-JP" altLang="en-US" dirty="0"/>
              <a:t>プロセスと情報</a:t>
            </a:r>
            <a:endParaRPr lang="en-US" altLang="ja-JP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ja-JP" altLang="en-US" dirty="0"/>
              <a:t>業務要件仕様</a:t>
            </a:r>
            <a:endParaRPr kumimoji="1" lang="en-US" altLang="ja-JP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ja-JP" altLang="en-US" dirty="0"/>
              <a:t>情報項目の定義</a:t>
            </a:r>
            <a:endParaRPr lang="en-US" altLang="ja-JP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ja-JP" altLang="en-US" dirty="0"/>
              <a:t>国連</a:t>
            </a:r>
            <a:r>
              <a:rPr lang="en-US" altLang="ja-JP" dirty="0"/>
              <a:t>CEFACT</a:t>
            </a:r>
            <a:r>
              <a:rPr lang="ja-JP" altLang="en-US" dirty="0"/>
              <a:t>共通辞書</a:t>
            </a:r>
            <a:endParaRPr lang="en-US" altLang="ja-JP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dirty="0"/>
              <a:t>電子文書の構築</a:t>
            </a:r>
            <a:endParaRPr kumimoji="1" lang="en-US" altLang="ja-JP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ja-JP" altLang="en-US" dirty="0"/>
              <a:t>参照データモデル</a:t>
            </a:r>
            <a:endParaRPr kumimoji="1"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B3D2593-FE58-9B32-38DB-E357773766F8}"/>
              </a:ext>
            </a:extLst>
          </p:cNvPr>
          <p:cNvSpPr txBox="1"/>
          <p:nvPr/>
        </p:nvSpPr>
        <p:spPr>
          <a:xfrm>
            <a:off x="2840040" y="3122698"/>
            <a:ext cx="3169965" cy="206210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/>
              <a:t>第</a:t>
            </a:r>
            <a:r>
              <a:rPr lang="ja-JP" altLang="en-US" sz="2000" b="1" dirty="0"/>
              <a:t>４</a:t>
            </a:r>
            <a:r>
              <a:rPr kumimoji="1" lang="ja-JP" altLang="en-US" sz="2000" b="1" dirty="0"/>
              <a:t>章　</a:t>
            </a:r>
            <a:r>
              <a:rPr lang="ja-JP" altLang="en-US" sz="2000" b="1" dirty="0"/>
              <a:t>貿易取引の仕組</a:t>
            </a:r>
            <a:endParaRPr lang="en-US" altLang="ja-JP" sz="20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ja-JP" altLang="en-US" dirty="0"/>
              <a:t>貿易取引と文書</a:t>
            </a:r>
            <a:endParaRPr lang="en-US" altLang="ja-JP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dirty="0"/>
              <a:t>売買契約</a:t>
            </a:r>
            <a:r>
              <a:rPr lang="ja-JP" altLang="en-US" dirty="0"/>
              <a:t>とインボイス</a:t>
            </a:r>
            <a:endParaRPr kumimoji="1" lang="en-US" altLang="ja-JP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ja-JP" altLang="en-US" dirty="0"/>
              <a:t>貨物輸送と船荷証券</a:t>
            </a:r>
            <a:endParaRPr lang="en-US" altLang="ja-JP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ja-JP" altLang="en-US" dirty="0"/>
              <a:t>信用状の発行</a:t>
            </a:r>
            <a:endParaRPr lang="en-US" altLang="ja-JP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ja-JP" altLang="en-US" dirty="0"/>
              <a:t>代金の回収</a:t>
            </a:r>
            <a:endParaRPr lang="en-US" altLang="ja-JP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ja-JP" altLang="en-US" dirty="0"/>
              <a:t>保険契約と保険証券</a:t>
            </a:r>
            <a:endParaRPr lang="en-US" altLang="ja-JP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998049DA-1435-561B-E08A-1EC04DBE6CFB}"/>
              </a:ext>
            </a:extLst>
          </p:cNvPr>
          <p:cNvSpPr txBox="1"/>
          <p:nvPr/>
        </p:nvSpPr>
        <p:spPr>
          <a:xfrm>
            <a:off x="3859335" y="5444354"/>
            <a:ext cx="4473329" cy="123110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/>
              <a:t>第５章</a:t>
            </a:r>
            <a:r>
              <a:rPr lang="ja-JP" altLang="en-US" sz="2000" b="1" dirty="0"/>
              <a:t>　貿易分野データ連携の促進</a:t>
            </a:r>
            <a:endParaRPr kumimoji="1" lang="en-US" altLang="ja-JP" sz="20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ja-JP" altLang="en-US" dirty="0"/>
              <a:t>データパイプライン</a:t>
            </a:r>
            <a:endParaRPr lang="en-US" altLang="ja-JP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ja-JP" altLang="en-US" dirty="0"/>
              <a:t>セマンティックスと</a:t>
            </a:r>
            <a:r>
              <a:rPr kumimoji="1" lang="en-US" altLang="ja-JP" dirty="0"/>
              <a:t>IT</a:t>
            </a:r>
            <a:r>
              <a:rPr kumimoji="1" lang="ja-JP" altLang="en-US" dirty="0"/>
              <a:t>技術基盤</a:t>
            </a:r>
            <a:endParaRPr kumimoji="1" lang="en-US" altLang="ja-JP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ja-JP" altLang="en-US" dirty="0"/>
              <a:t>貿易データ連携プラットフォーム</a:t>
            </a:r>
            <a:endParaRPr kumimoji="1" lang="ja-JP" altLang="en-US" dirty="0"/>
          </a:p>
        </p:txBody>
      </p: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B8FBFE0A-0D64-3581-A046-949E96ACFE70}"/>
              </a:ext>
            </a:extLst>
          </p:cNvPr>
          <p:cNvCxnSpPr>
            <a:cxnSpLocks/>
          </p:cNvCxnSpPr>
          <p:nvPr/>
        </p:nvCxnSpPr>
        <p:spPr>
          <a:xfrm>
            <a:off x="3948307" y="2808350"/>
            <a:ext cx="4351849" cy="353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DDFEAA57-AA25-7D1C-201B-376A0134448C}"/>
              </a:ext>
            </a:extLst>
          </p:cNvPr>
          <p:cNvCxnSpPr/>
          <p:nvPr/>
        </p:nvCxnSpPr>
        <p:spPr>
          <a:xfrm>
            <a:off x="3980815" y="2744592"/>
            <a:ext cx="0" cy="3481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A257C1D6-C7AA-CF53-8462-A58BD3C5A026}"/>
              </a:ext>
            </a:extLst>
          </p:cNvPr>
          <p:cNvCxnSpPr>
            <a:cxnSpLocks/>
          </p:cNvCxnSpPr>
          <p:nvPr/>
        </p:nvCxnSpPr>
        <p:spPr>
          <a:xfrm>
            <a:off x="8287447" y="2824994"/>
            <a:ext cx="0" cy="2977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E9084BAC-5699-5E60-3767-8908C8A7C15B}"/>
              </a:ext>
            </a:extLst>
          </p:cNvPr>
          <p:cNvCxnSpPr>
            <a:cxnSpLocks/>
          </p:cNvCxnSpPr>
          <p:nvPr/>
        </p:nvCxnSpPr>
        <p:spPr>
          <a:xfrm flipH="1">
            <a:off x="6052840" y="5336006"/>
            <a:ext cx="33427" cy="1083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158217E9-32F6-DBAD-2974-BE51C7D4E33F}"/>
              </a:ext>
            </a:extLst>
          </p:cNvPr>
          <p:cNvCxnSpPr>
            <a:cxnSpLocks/>
          </p:cNvCxnSpPr>
          <p:nvPr/>
        </p:nvCxnSpPr>
        <p:spPr>
          <a:xfrm>
            <a:off x="3793775" y="5336006"/>
            <a:ext cx="44774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フローチャート: 書類 10">
            <a:extLst>
              <a:ext uri="{FF2B5EF4-FFF2-40B4-BE49-F238E27FC236}">
                <a16:creationId xmlns:a16="http://schemas.microsoft.com/office/drawing/2014/main" id="{B616EC98-3771-29FD-3DFA-5B2C1649DCF7}"/>
              </a:ext>
            </a:extLst>
          </p:cNvPr>
          <p:cNvSpPr/>
          <p:nvPr/>
        </p:nvSpPr>
        <p:spPr>
          <a:xfrm>
            <a:off x="378426" y="3429000"/>
            <a:ext cx="2103120" cy="1177290"/>
          </a:xfrm>
          <a:prstGeom prst="flowChartDocumen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b="1" dirty="0">
                <a:solidFill>
                  <a:schemeClr val="tx1"/>
                </a:solidFill>
              </a:rPr>
              <a:t>付属書２</a:t>
            </a:r>
            <a:endParaRPr kumimoji="1" lang="en-US" altLang="ja-JP" b="1" dirty="0">
              <a:solidFill>
                <a:schemeClr val="tx1"/>
              </a:solidFill>
            </a:endParaRPr>
          </a:p>
          <a:p>
            <a:r>
              <a:rPr lang="ja-JP" altLang="en-US" dirty="0">
                <a:solidFill>
                  <a:schemeClr val="tx1"/>
                </a:solidFill>
              </a:rPr>
              <a:t>貿易金融取引</a:t>
            </a:r>
            <a:endParaRPr lang="en-US" altLang="ja-JP" dirty="0">
              <a:solidFill>
                <a:schemeClr val="tx1"/>
              </a:solidFill>
            </a:endParaRPr>
          </a:p>
          <a:p>
            <a:r>
              <a:rPr lang="ja-JP" altLang="en-US" dirty="0">
                <a:solidFill>
                  <a:schemeClr val="tx1"/>
                </a:solidFill>
              </a:rPr>
              <a:t>標準メッセージ</a:t>
            </a:r>
            <a:endParaRPr lang="en-US" altLang="ja-JP" dirty="0">
              <a:solidFill>
                <a:schemeClr val="tx1"/>
              </a:solidFill>
            </a:endParaRPr>
          </a:p>
        </p:txBody>
      </p:sp>
      <p:sp>
        <p:nvSpPr>
          <p:cNvPr id="13" name="フローチャート: 書類 12">
            <a:extLst>
              <a:ext uri="{FF2B5EF4-FFF2-40B4-BE49-F238E27FC236}">
                <a16:creationId xmlns:a16="http://schemas.microsoft.com/office/drawing/2014/main" id="{C706FF00-FE0D-7797-F2DD-10853CB551E3}"/>
              </a:ext>
            </a:extLst>
          </p:cNvPr>
          <p:cNvSpPr/>
          <p:nvPr/>
        </p:nvSpPr>
        <p:spPr>
          <a:xfrm>
            <a:off x="9710455" y="3429000"/>
            <a:ext cx="2103120" cy="1177290"/>
          </a:xfrm>
          <a:prstGeom prst="flowChartDocumen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b="1" dirty="0">
                <a:solidFill>
                  <a:schemeClr val="tx1"/>
                </a:solidFill>
              </a:rPr>
              <a:t>付属書１</a:t>
            </a:r>
            <a:endParaRPr kumimoji="1" lang="en-US" altLang="ja-JP" b="1" dirty="0">
              <a:solidFill>
                <a:schemeClr val="tx1"/>
              </a:solidFill>
            </a:endParaRPr>
          </a:p>
          <a:p>
            <a:r>
              <a:rPr lang="ja-JP" altLang="en-US" dirty="0">
                <a:solidFill>
                  <a:schemeClr val="tx1"/>
                </a:solidFill>
              </a:rPr>
              <a:t>国連</a:t>
            </a:r>
            <a:r>
              <a:rPr lang="en-US" altLang="ja-JP" dirty="0">
                <a:solidFill>
                  <a:schemeClr val="tx1"/>
                </a:solidFill>
              </a:rPr>
              <a:t>CEFACT</a:t>
            </a:r>
          </a:p>
          <a:p>
            <a:r>
              <a:rPr lang="ja-JP" altLang="en-US" dirty="0">
                <a:solidFill>
                  <a:schemeClr val="tx1"/>
                </a:solidFill>
              </a:rPr>
              <a:t>共通辞書解説</a:t>
            </a:r>
            <a:endParaRPr lang="en-US" altLang="ja-JP" dirty="0">
              <a:solidFill>
                <a:schemeClr val="tx1"/>
              </a:solidFill>
            </a:endParaRPr>
          </a:p>
        </p:txBody>
      </p:sp>
      <p:sp>
        <p:nvSpPr>
          <p:cNvPr id="14" name="矢印: 右 13">
            <a:extLst>
              <a:ext uri="{FF2B5EF4-FFF2-40B4-BE49-F238E27FC236}">
                <a16:creationId xmlns:a16="http://schemas.microsoft.com/office/drawing/2014/main" id="{6BCBEA8F-6D2C-C1C0-31A9-94BD9F068D1B}"/>
              </a:ext>
            </a:extLst>
          </p:cNvPr>
          <p:cNvSpPr/>
          <p:nvPr/>
        </p:nvSpPr>
        <p:spPr>
          <a:xfrm>
            <a:off x="9351961" y="3800220"/>
            <a:ext cx="358494" cy="404974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矢印: 左 18">
            <a:extLst>
              <a:ext uri="{FF2B5EF4-FFF2-40B4-BE49-F238E27FC236}">
                <a16:creationId xmlns:a16="http://schemas.microsoft.com/office/drawing/2014/main" id="{EC144516-CDA4-D7A7-6713-1DD41CA389A8}"/>
              </a:ext>
            </a:extLst>
          </p:cNvPr>
          <p:cNvSpPr/>
          <p:nvPr/>
        </p:nvSpPr>
        <p:spPr>
          <a:xfrm>
            <a:off x="2481545" y="3800220"/>
            <a:ext cx="332427" cy="378241"/>
          </a:xfrm>
          <a:prstGeom prst="leftArrow">
            <a:avLst/>
          </a:prstGeom>
          <a:solidFill>
            <a:srgbClr val="FFFF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77462D69-2A75-A966-F27C-DDEAE3463EB9}"/>
              </a:ext>
            </a:extLst>
          </p:cNvPr>
          <p:cNvCxnSpPr/>
          <p:nvPr/>
        </p:nvCxnSpPr>
        <p:spPr>
          <a:xfrm flipV="1">
            <a:off x="3793775" y="5182346"/>
            <a:ext cx="0" cy="1752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コネクタ 34">
            <a:extLst>
              <a:ext uri="{FF2B5EF4-FFF2-40B4-BE49-F238E27FC236}">
                <a16:creationId xmlns:a16="http://schemas.microsoft.com/office/drawing/2014/main" id="{CD8F55BC-9958-DC01-A82A-E86113D75594}"/>
              </a:ext>
            </a:extLst>
          </p:cNvPr>
          <p:cNvCxnSpPr>
            <a:cxnSpLocks/>
          </p:cNvCxnSpPr>
          <p:nvPr/>
        </p:nvCxnSpPr>
        <p:spPr>
          <a:xfrm flipV="1">
            <a:off x="8246346" y="4919178"/>
            <a:ext cx="0" cy="4168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D8D7D7EC-99D2-E32A-84BB-DB03566F3539}"/>
              </a:ext>
            </a:extLst>
          </p:cNvPr>
          <p:cNvCxnSpPr>
            <a:cxnSpLocks/>
          </p:cNvCxnSpPr>
          <p:nvPr/>
        </p:nvCxnSpPr>
        <p:spPr>
          <a:xfrm>
            <a:off x="6086267" y="2713241"/>
            <a:ext cx="3758" cy="12050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4B101FED-199A-E451-CA03-6B42522B2FB2}"/>
              </a:ext>
            </a:extLst>
          </p:cNvPr>
          <p:cNvSpPr txBox="1"/>
          <p:nvPr/>
        </p:nvSpPr>
        <p:spPr>
          <a:xfrm>
            <a:off x="4026513" y="649773"/>
            <a:ext cx="4304092" cy="95410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/>
              <a:t>第</a:t>
            </a:r>
            <a:r>
              <a:rPr kumimoji="1" lang="en-US" altLang="ja-JP" sz="2000" b="1" dirty="0"/>
              <a:t>1</a:t>
            </a:r>
            <a:r>
              <a:rPr kumimoji="1" lang="ja-JP" altLang="en-US" sz="2000" b="1" dirty="0"/>
              <a:t>章　目的と背景</a:t>
            </a:r>
            <a:endParaRPr kumimoji="1" lang="en-US" altLang="ja-JP" sz="2000" b="1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ja-JP" altLang="en-US" dirty="0"/>
              <a:t>貿易手続</a:t>
            </a:r>
            <a:r>
              <a:rPr lang="en-US" altLang="ja-JP" dirty="0"/>
              <a:t>DX</a:t>
            </a:r>
            <a:r>
              <a:rPr lang="ja-JP" altLang="en-US" dirty="0"/>
              <a:t>化への取組</a:t>
            </a:r>
            <a:endParaRPr lang="en-US" altLang="ja-JP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ja-JP" altLang="en-US" dirty="0"/>
              <a:t>目的と範囲及び対象者</a:t>
            </a:r>
            <a:endParaRPr lang="en-US" altLang="ja-JP" dirty="0"/>
          </a:p>
        </p:txBody>
      </p:sp>
      <p:cxnSp>
        <p:nvCxnSpPr>
          <p:cNvPr id="39" name="直線コネクタ 38">
            <a:extLst>
              <a:ext uri="{FF2B5EF4-FFF2-40B4-BE49-F238E27FC236}">
                <a16:creationId xmlns:a16="http://schemas.microsoft.com/office/drawing/2014/main" id="{5A8C51F1-3B8F-8E69-C6C9-7C840F15FB35}"/>
              </a:ext>
            </a:extLst>
          </p:cNvPr>
          <p:cNvCxnSpPr>
            <a:stCxn id="31" idx="2"/>
            <a:endCxn id="5" idx="0"/>
          </p:cNvCxnSpPr>
          <p:nvPr/>
        </p:nvCxnSpPr>
        <p:spPr>
          <a:xfrm>
            <a:off x="6178559" y="1603880"/>
            <a:ext cx="0" cy="10204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フローチャート: 書類 9">
            <a:extLst>
              <a:ext uri="{FF2B5EF4-FFF2-40B4-BE49-F238E27FC236}">
                <a16:creationId xmlns:a16="http://schemas.microsoft.com/office/drawing/2014/main" id="{22C3EF9B-48A5-0190-5DAD-28D46510E6CE}"/>
              </a:ext>
            </a:extLst>
          </p:cNvPr>
          <p:cNvSpPr/>
          <p:nvPr/>
        </p:nvSpPr>
        <p:spPr>
          <a:xfrm>
            <a:off x="8622792" y="6044518"/>
            <a:ext cx="1087663" cy="630942"/>
          </a:xfrm>
          <a:prstGeom prst="flowChartDocumen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>
                <a:solidFill>
                  <a:schemeClr val="tx1"/>
                </a:solidFill>
              </a:rPr>
              <a:t>用語集</a:t>
            </a:r>
          </a:p>
        </p:txBody>
      </p:sp>
    </p:spTree>
    <p:extLst>
      <p:ext uri="{BB962C8B-B14F-4D97-AF65-F5344CB8AC3E}">
        <p14:creationId xmlns:p14="http://schemas.microsoft.com/office/powerpoint/2010/main" val="40684067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6D4F2D99-9213-3CB7-4BBB-3A8ECB4D82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223" y="1498373"/>
            <a:ext cx="11149553" cy="4587577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2D5D912-0EEE-B51C-FCBB-B700E4B5D210}"/>
              </a:ext>
            </a:extLst>
          </p:cNvPr>
          <p:cNvSpPr txBox="1"/>
          <p:nvPr/>
        </p:nvSpPr>
        <p:spPr>
          <a:xfrm>
            <a:off x="2426042" y="370704"/>
            <a:ext cx="73399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b="1" dirty="0"/>
              <a:t>貿易金融参照データモデル</a:t>
            </a:r>
          </a:p>
        </p:txBody>
      </p:sp>
    </p:spTree>
    <p:extLst>
      <p:ext uri="{BB962C8B-B14F-4D97-AF65-F5344CB8AC3E}">
        <p14:creationId xmlns:p14="http://schemas.microsoft.com/office/powerpoint/2010/main" val="196636509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5523A6-6DA3-67B2-C517-D761DF4A3E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B58F15F-24C3-94E5-DC92-682D9F8975BC}"/>
              </a:ext>
            </a:extLst>
          </p:cNvPr>
          <p:cNvSpPr txBox="1"/>
          <p:nvPr/>
        </p:nvSpPr>
        <p:spPr>
          <a:xfrm>
            <a:off x="520861" y="627379"/>
            <a:ext cx="6584274" cy="58477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3200" b="1" dirty="0">
                <a:solidFill>
                  <a:schemeClr val="bg1"/>
                </a:solidFill>
              </a:rPr>
              <a:t>第４章　貿易取引の仕組</a:t>
            </a:r>
          </a:p>
        </p:txBody>
      </p:sp>
    </p:spTree>
    <p:extLst>
      <p:ext uri="{BB962C8B-B14F-4D97-AF65-F5344CB8AC3E}">
        <p14:creationId xmlns:p14="http://schemas.microsoft.com/office/powerpoint/2010/main" val="33397326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613C08D-18C3-DB26-E4FC-EA05C1A093A9}"/>
              </a:ext>
            </a:extLst>
          </p:cNvPr>
          <p:cNvSpPr txBox="1"/>
          <p:nvPr/>
        </p:nvSpPr>
        <p:spPr>
          <a:xfrm>
            <a:off x="3223122" y="234779"/>
            <a:ext cx="55728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ja-JP" sz="3200" b="1" dirty="0"/>
              <a:t>貿易当事者と交換文書</a:t>
            </a:r>
            <a:endParaRPr kumimoji="1" lang="ja-JP" altLang="en-US" sz="3200" b="1" dirty="0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747A09D4-8CCE-E5CE-C69D-020AE2DB38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1222" y="948472"/>
            <a:ext cx="8889556" cy="58089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0684847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C6AB87B-F179-96A0-20D3-CD0918435F9A}"/>
              </a:ext>
            </a:extLst>
          </p:cNvPr>
          <p:cNvSpPr txBox="1"/>
          <p:nvPr/>
        </p:nvSpPr>
        <p:spPr>
          <a:xfrm>
            <a:off x="3037703" y="383058"/>
            <a:ext cx="61165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ja-JP" sz="3200" b="1" dirty="0"/>
              <a:t>文書間で共有される情報項目</a:t>
            </a:r>
            <a:endParaRPr kumimoji="1" lang="ja-JP" altLang="en-US" sz="3200" b="1" dirty="0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A0C4109D-9D37-C7A6-8BE2-4B1A529A5A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16" y="1499616"/>
            <a:ext cx="11271368" cy="43434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422962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A173B49-68D1-6A5E-D6D5-C178DBAF0EBE}"/>
              </a:ext>
            </a:extLst>
          </p:cNvPr>
          <p:cNvSpPr txBox="1"/>
          <p:nvPr/>
        </p:nvSpPr>
        <p:spPr>
          <a:xfrm>
            <a:off x="394632" y="1003244"/>
            <a:ext cx="280498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b="1" dirty="0"/>
              <a:t>インボイス</a:t>
            </a:r>
            <a:endParaRPr kumimoji="1" lang="en-US" altLang="ja-JP" sz="3200" b="1" dirty="0"/>
          </a:p>
          <a:p>
            <a:r>
              <a:rPr lang="ja-JP" altLang="en-US" sz="3200" b="1" dirty="0"/>
              <a:t>メッセージ</a:t>
            </a:r>
            <a:endParaRPr kumimoji="1" lang="ja-JP" altLang="en-US" sz="3200" b="1" dirty="0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80FD51C5-C3A3-31B4-C89F-1AFACB51BA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7931" y="0"/>
            <a:ext cx="641613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778404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17FF9A4B-3D59-8C2F-8291-8F69CA3AAB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9467" y="0"/>
            <a:ext cx="4613066" cy="6858000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C8E10A1-25E3-4C72-B55E-1CBCF17BFE18}"/>
              </a:ext>
            </a:extLst>
          </p:cNvPr>
          <p:cNvSpPr txBox="1"/>
          <p:nvPr/>
        </p:nvSpPr>
        <p:spPr>
          <a:xfrm>
            <a:off x="394632" y="1003244"/>
            <a:ext cx="280498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b="1" dirty="0"/>
              <a:t>船荷証券</a:t>
            </a:r>
            <a:endParaRPr kumimoji="1" lang="en-US" altLang="ja-JP" sz="3200" b="1" dirty="0"/>
          </a:p>
          <a:p>
            <a:r>
              <a:rPr lang="ja-JP" altLang="en-US" sz="3200" b="1" dirty="0"/>
              <a:t>メッセージ</a:t>
            </a:r>
            <a:endParaRPr kumimoji="1" lang="ja-JP" alt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01271429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B647BEB7-1CB9-6243-2427-F71BF14140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5115" y="1043227"/>
            <a:ext cx="9681770" cy="5468783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2689E42-E410-5309-0FBD-E94EDD0530E0}"/>
              </a:ext>
            </a:extLst>
          </p:cNvPr>
          <p:cNvSpPr txBox="1"/>
          <p:nvPr/>
        </p:nvSpPr>
        <p:spPr>
          <a:xfrm>
            <a:off x="2990334" y="334258"/>
            <a:ext cx="56593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ja-JP" sz="3200" b="1" dirty="0"/>
              <a:t>裏書　クラス図</a:t>
            </a:r>
            <a:endParaRPr kumimoji="1" lang="ja-JP" alt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17076321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BCBC95A9-F705-708B-90D3-EFD880CFD9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7016" y="1260990"/>
            <a:ext cx="8686800" cy="5359048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3B3D7C6-8A9A-292A-4D1A-A21475C55BD1}"/>
              </a:ext>
            </a:extLst>
          </p:cNvPr>
          <p:cNvSpPr txBox="1"/>
          <p:nvPr/>
        </p:nvSpPr>
        <p:spPr>
          <a:xfrm>
            <a:off x="3006810" y="308919"/>
            <a:ext cx="61783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ja-JP" sz="3200" b="1" dirty="0"/>
              <a:t>信用状　ユースケース図</a:t>
            </a:r>
            <a:endParaRPr kumimoji="1" lang="ja-JP" alt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418274044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84E38C3F-8F4C-4056-CDBD-8A4277E0AD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4984" y="988540"/>
            <a:ext cx="7982778" cy="5680980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5441E0C-7323-4ECD-6519-3E00E1988AF1}"/>
              </a:ext>
            </a:extLst>
          </p:cNvPr>
          <p:cNvSpPr txBox="1"/>
          <p:nvPr/>
        </p:nvSpPr>
        <p:spPr>
          <a:xfrm>
            <a:off x="3058140" y="321276"/>
            <a:ext cx="56964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ja-JP" sz="3200" b="1" dirty="0"/>
              <a:t>信用状申請プロセス</a:t>
            </a:r>
            <a:endParaRPr kumimoji="1" lang="ja-JP" alt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93008124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E34A348-8B37-B003-ECF6-A8F7AD09CE91}"/>
              </a:ext>
            </a:extLst>
          </p:cNvPr>
          <p:cNvSpPr txBox="1"/>
          <p:nvPr/>
        </p:nvSpPr>
        <p:spPr>
          <a:xfrm>
            <a:off x="661843" y="506089"/>
            <a:ext cx="370181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ja-JP" sz="3200" b="1" dirty="0"/>
              <a:t>信用状メッセージ　</a:t>
            </a:r>
            <a:endParaRPr lang="en-US" altLang="ja-JP" sz="3200" b="1" dirty="0"/>
          </a:p>
          <a:p>
            <a:r>
              <a:rPr lang="ja-JP" altLang="ja-JP" sz="3200" b="1" dirty="0"/>
              <a:t>クラス図</a:t>
            </a:r>
            <a:endParaRPr kumimoji="1" lang="ja-JP" altLang="en-US" sz="3200" b="1" dirty="0"/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FB7A5CBC-06C6-A615-5E48-79B3662FB4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3657" y="0"/>
            <a:ext cx="573952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25870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3DA734D-7337-260F-0566-DA9B4055A328}"/>
              </a:ext>
            </a:extLst>
          </p:cNvPr>
          <p:cNvSpPr txBox="1"/>
          <p:nvPr/>
        </p:nvSpPr>
        <p:spPr>
          <a:xfrm>
            <a:off x="520861" y="590309"/>
            <a:ext cx="5116010" cy="58477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3200" b="1" dirty="0">
                <a:solidFill>
                  <a:schemeClr val="bg1"/>
                </a:solidFill>
              </a:rPr>
              <a:t>第</a:t>
            </a:r>
            <a:r>
              <a:rPr kumimoji="1" lang="en-US" altLang="ja-JP" sz="3200" b="1" dirty="0">
                <a:solidFill>
                  <a:schemeClr val="bg1"/>
                </a:solidFill>
              </a:rPr>
              <a:t>1</a:t>
            </a:r>
            <a:r>
              <a:rPr kumimoji="1" lang="ja-JP" altLang="en-US" sz="3200" b="1" dirty="0">
                <a:solidFill>
                  <a:schemeClr val="bg1"/>
                </a:solidFill>
              </a:rPr>
              <a:t>章　目的と背景</a:t>
            </a:r>
          </a:p>
        </p:txBody>
      </p:sp>
    </p:spTree>
    <p:extLst>
      <p:ext uri="{BB962C8B-B14F-4D97-AF65-F5344CB8AC3E}">
        <p14:creationId xmlns:p14="http://schemas.microsoft.com/office/powerpoint/2010/main" val="39744001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3A7AA960-C251-C769-6DD6-AA052CC81C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8106" y="903116"/>
            <a:ext cx="6655787" cy="5806604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08A334B-3877-D0B4-A264-C42CA1AF741A}"/>
              </a:ext>
            </a:extLst>
          </p:cNvPr>
          <p:cNvSpPr txBox="1"/>
          <p:nvPr/>
        </p:nvSpPr>
        <p:spPr>
          <a:xfrm>
            <a:off x="1962664" y="148280"/>
            <a:ext cx="82666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ja-JP" sz="3200" b="1" dirty="0"/>
              <a:t>信用状決済プロセス　ユースケース図</a:t>
            </a:r>
            <a:endParaRPr kumimoji="1" lang="ja-JP" alt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30379166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8A4D74A1-6CCF-112C-F9F6-9D07C53D66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2665" y="0"/>
            <a:ext cx="8183880" cy="6858000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0646039-63DD-7BC6-6322-6FE2A4DBA0A4}"/>
              </a:ext>
            </a:extLst>
          </p:cNvPr>
          <p:cNvSpPr txBox="1"/>
          <p:nvPr/>
        </p:nvSpPr>
        <p:spPr>
          <a:xfrm>
            <a:off x="259492" y="827903"/>
            <a:ext cx="252077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ja-JP" sz="3200" b="1" dirty="0"/>
              <a:t>信用状決済買取ケース</a:t>
            </a:r>
            <a:endParaRPr kumimoji="1" lang="ja-JP" alt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51974038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339E4966-5E56-DF7E-ACA6-80E414A60E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96876" y="81290"/>
            <a:ext cx="5839779" cy="6695420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AF14282-A157-9858-3E09-1115D373DF62}"/>
              </a:ext>
            </a:extLst>
          </p:cNvPr>
          <p:cNvSpPr txBox="1"/>
          <p:nvPr/>
        </p:nvSpPr>
        <p:spPr>
          <a:xfrm>
            <a:off x="469557" y="580768"/>
            <a:ext cx="341046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b="1" dirty="0"/>
              <a:t>荷為替手形</a:t>
            </a:r>
            <a:endParaRPr kumimoji="1" lang="en-US" altLang="ja-JP" sz="3200" b="1" dirty="0"/>
          </a:p>
          <a:p>
            <a:r>
              <a:rPr kumimoji="1" lang="ja-JP" altLang="en-US" sz="3200" b="1" dirty="0"/>
              <a:t>発行依頼</a:t>
            </a:r>
            <a:endParaRPr kumimoji="1" lang="en-US" altLang="ja-JP" sz="3200" b="1" dirty="0"/>
          </a:p>
          <a:p>
            <a:r>
              <a:rPr kumimoji="1" lang="ja-JP" altLang="en-US" sz="3200" b="1" dirty="0"/>
              <a:t>メッセージ</a:t>
            </a:r>
          </a:p>
        </p:txBody>
      </p:sp>
    </p:spTree>
    <p:extLst>
      <p:ext uri="{BB962C8B-B14F-4D97-AF65-F5344CB8AC3E}">
        <p14:creationId xmlns:p14="http://schemas.microsoft.com/office/powerpoint/2010/main" val="232490045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7585A285-946C-9270-0319-E2113C874B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4693" y="904103"/>
            <a:ext cx="9869668" cy="5570838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A713569-260F-1B4E-70EE-6FF1BB7FCDA3}"/>
              </a:ext>
            </a:extLst>
          </p:cNvPr>
          <p:cNvSpPr txBox="1"/>
          <p:nvPr/>
        </p:nvSpPr>
        <p:spPr>
          <a:xfrm>
            <a:off x="3011229" y="258518"/>
            <a:ext cx="61165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ja-JP" sz="3200" b="1" dirty="0"/>
              <a:t>貨物保険ユースケース全体図</a:t>
            </a:r>
            <a:endParaRPr kumimoji="1" lang="ja-JP" alt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85007648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60FDB495-E198-D1B4-08FD-2BB3B651EF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1197" y="0"/>
            <a:ext cx="6614337" cy="6858000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F754AAD-52F5-7D2D-936F-756776D2DA6F}"/>
              </a:ext>
            </a:extLst>
          </p:cNvPr>
          <p:cNvSpPr txBox="1"/>
          <p:nvPr/>
        </p:nvSpPr>
        <p:spPr>
          <a:xfrm>
            <a:off x="358346" y="939114"/>
            <a:ext cx="297797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ja-JP" sz="3200" b="1" dirty="0"/>
              <a:t>貨物保険申込プロセス</a:t>
            </a:r>
            <a:endParaRPr kumimoji="1" lang="ja-JP" alt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288338656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A339AA1-A6C5-677E-BE1D-D889A8F4D169}"/>
              </a:ext>
            </a:extLst>
          </p:cNvPr>
          <p:cNvSpPr txBox="1"/>
          <p:nvPr/>
        </p:nvSpPr>
        <p:spPr>
          <a:xfrm>
            <a:off x="271849" y="543697"/>
            <a:ext cx="27802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ja-JP" sz="3200" b="1" dirty="0"/>
              <a:t>貨物保険</a:t>
            </a:r>
            <a:endParaRPr lang="en-US" altLang="ja-JP" sz="3200" b="1" dirty="0"/>
          </a:p>
          <a:p>
            <a:r>
              <a:rPr lang="ja-JP" altLang="ja-JP" sz="3200" b="1" dirty="0"/>
              <a:t>メッセージ　クラス図</a:t>
            </a:r>
            <a:endParaRPr kumimoji="1" lang="ja-JP" altLang="en-US" sz="3200" b="1" dirty="0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B2D25615-0F43-EC7C-F9D1-8675D4AC8B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3744" y="0"/>
            <a:ext cx="650451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461228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F30ADA-200E-1908-998B-3B5718033E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231F4F0-4BC3-3B87-D981-1AEEE7CAA4BE}"/>
              </a:ext>
            </a:extLst>
          </p:cNvPr>
          <p:cNvSpPr txBox="1"/>
          <p:nvPr/>
        </p:nvSpPr>
        <p:spPr>
          <a:xfrm>
            <a:off x="520860" y="627379"/>
            <a:ext cx="7832307" cy="58477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3200" b="1" dirty="0">
                <a:solidFill>
                  <a:schemeClr val="bg1"/>
                </a:solidFill>
              </a:rPr>
              <a:t>第５章　貿易分野データ連携の促進</a:t>
            </a:r>
          </a:p>
        </p:txBody>
      </p:sp>
    </p:spTree>
    <p:extLst>
      <p:ext uri="{BB962C8B-B14F-4D97-AF65-F5344CB8AC3E}">
        <p14:creationId xmlns:p14="http://schemas.microsoft.com/office/powerpoint/2010/main" val="133948262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553BE500-9DD2-C964-6765-0D5CDF2719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8177" y="1194768"/>
            <a:ext cx="9549066" cy="544377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BAD8D4F-AABA-972F-10EE-A9F05C8546E7}"/>
              </a:ext>
            </a:extLst>
          </p:cNvPr>
          <p:cNvSpPr txBox="1"/>
          <p:nvPr/>
        </p:nvSpPr>
        <p:spPr>
          <a:xfrm>
            <a:off x="3048762" y="219456"/>
            <a:ext cx="609447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ja-JP" sz="3200" b="1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データパイプラインのイメージ</a:t>
            </a:r>
            <a:endParaRPr lang="ja-JP" alt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7335550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FE498E90-586D-2560-77FB-D8708A6567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8208" y="923650"/>
            <a:ext cx="5815583" cy="5697927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563C6E41-6839-3830-B62F-652900F6CC8A}"/>
              </a:ext>
            </a:extLst>
          </p:cNvPr>
          <p:cNvSpPr txBox="1"/>
          <p:nvPr/>
        </p:nvSpPr>
        <p:spPr>
          <a:xfrm>
            <a:off x="3449954" y="172415"/>
            <a:ext cx="529209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ja-JP" sz="3200" b="1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シンタックスと</a:t>
            </a:r>
            <a:r>
              <a:rPr lang="en-US" altLang="ja-JP" sz="3200" b="1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IT</a:t>
            </a:r>
            <a:r>
              <a:rPr lang="ja-JP" altLang="ja-JP" sz="3200" b="1" dirty="0">
                <a:effectLst/>
                <a:ea typeface="游明朝" panose="02020400000000000000" pitchFamily="18" charset="-128"/>
                <a:cs typeface="Times New Roman" panose="02020603050405020304" pitchFamily="18" charset="0"/>
              </a:rPr>
              <a:t>技術基盤</a:t>
            </a:r>
            <a:endParaRPr lang="ja-JP" alt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8602863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16C6128-EAD3-1718-FCA9-5379119D8935}"/>
              </a:ext>
            </a:extLst>
          </p:cNvPr>
          <p:cNvSpPr txBox="1"/>
          <p:nvPr/>
        </p:nvSpPr>
        <p:spPr>
          <a:xfrm>
            <a:off x="1755648" y="438912"/>
            <a:ext cx="8686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3200" b="1" dirty="0"/>
              <a:t>解説書の目的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00B92C9E-0CEA-4BC8-A74B-FDBA7707074E}"/>
              </a:ext>
            </a:extLst>
          </p:cNvPr>
          <p:cNvSpPr txBox="1"/>
          <p:nvPr/>
        </p:nvSpPr>
        <p:spPr>
          <a:xfrm>
            <a:off x="390144" y="1156109"/>
            <a:ext cx="11411712" cy="526297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UNCITRAL</a:t>
            </a:r>
            <a:r>
              <a:rPr kumimoji="1" lang="ja-JP" altLang="en-US" sz="2400" dirty="0"/>
              <a:t>（国連国際商取引法委員会）が定めた </a:t>
            </a:r>
            <a:r>
              <a:rPr kumimoji="1" lang="en-US" altLang="ja-JP" sz="2400" dirty="0"/>
              <a:t>MLETR</a:t>
            </a:r>
            <a:r>
              <a:rPr kumimoji="1" lang="ja-JP" altLang="en-US" sz="2400" dirty="0"/>
              <a:t>（電子的移転可能記録に関するモデル法） により、これまで紙での扱いが前提だった譲渡性のある貿易文書も、電子的に扱えるようになった。</a:t>
            </a:r>
          </a:p>
          <a:p>
            <a:r>
              <a:rPr kumimoji="1" lang="ja-JP" altLang="en-US" sz="2400" dirty="0"/>
              <a:t>この動きを受け、国連</a:t>
            </a:r>
            <a:r>
              <a:rPr kumimoji="1" lang="en-US" altLang="ja-JP" sz="2400" dirty="0"/>
              <a:t>CEFACT</a:t>
            </a:r>
            <a:r>
              <a:rPr kumimoji="1" lang="ja-JP" altLang="en-US" sz="2400" dirty="0"/>
              <a:t>は </a:t>
            </a:r>
            <a:r>
              <a:rPr kumimoji="1" lang="en-US" altLang="ja-JP" sz="2400" dirty="0"/>
              <a:t>ICC</a:t>
            </a:r>
            <a:r>
              <a:rPr kumimoji="1" lang="ja-JP" altLang="en-US" sz="2400" dirty="0"/>
              <a:t>（国際商業会議所）と協力し、貿易金融のデジタル標準づくりを進めている。</a:t>
            </a:r>
          </a:p>
          <a:p>
            <a:endParaRPr kumimoji="1" lang="en-US" altLang="ja-JP" sz="2400" dirty="0"/>
          </a:p>
          <a:p>
            <a:r>
              <a:rPr kumimoji="1" lang="ja-JP" altLang="en-US" sz="2400" dirty="0"/>
              <a:t>日本でも </a:t>
            </a:r>
            <a:r>
              <a:rPr kumimoji="1" lang="en-US" altLang="ja-JP" sz="2400" dirty="0"/>
              <a:t>MLETR </a:t>
            </a:r>
            <a:r>
              <a:rPr kumimoji="1" lang="ja-JP" altLang="en-US" sz="2400" dirty="0"/>
              <a:t>を踏まえた法整備が進んでおり、商流・物流・金流を横断するシームレスなデータ連携が実現すれば、貿易手続の</a:t>
            </a:r>
            <a:r>
              <a:rPr kumimoji="1" lang="en-US" altLang="ja-JP" sz="2400" dirty="0"/>
              <a:t>DX</a:t>
            </a:r>
            <a:r>
              <a:rPr kumimoji="1" lang="ja-JP" altLang="en-US" sz="2400" dirty="0"/>
              <a:t>はさらに加速すると期待されている。</a:t>
            </a:r>
          </a:p>
          <a:p>
            <a:endParaRPr kumimoji="1" lang="en-US" altLang="ja-JP" sz="2400" dirty="0"/>
          </a:p>
          <a:p>
            <a:r>
              <a:rPr kumimoji="1" lang="ja-JP" altLang="en-US" sz="2400" dirty="0"/>
              <a:t>本書</a:t>
            </a:r>
            <a:r>
              <a:rPr kumimoji="1" lang="en-US" altLang="ja-JP" sz="2400" dirty="0"/>
              <a:t>『</a:t>
            </a:r>
            <a:r>
              <a:rPr kumimoji="1" lang="ja-JP" altLang="en-US" sz="2400" dirty="0"/>
              <a:t>国際標準に準拠した貿易分野データ連携解説書</a:t>
            </a:r>
            <a:r>
              <a:rPr kumimoji="1" lang="en-US" altLang="ja-JP" sz="2400" dirty="0"/>
              <a:t>』</a:t>
            </a:r>
            <a:r>
              <a:rPr kumimoji="1" lang="ja-JP" altLang="en-US" sz="2400" dirty="0"/>
              <a:t>は、</a:t>
            </a:r>
            <a:r>
              <a:rPr kumimoji="1" lang="en-US" altLang="ja-JP" sz="2400" dirty="0"/>
              <a:t>MLETR</a:t>
            </a:r>
            <a:r>
              <a:rPr kumimoji="1" lang="ja-JP" altLang="en-US" sz="2400" dirty="0"/>
              <a:t>に基づいて新たに整備された貿易手続分野の国際標準を踏まえ、貿易分野のデータを“意味のレベル”で相互に理解・活用できるようにするための、データ連携の仕組みづくりをガイドするものである。</a:t>
            </a:r>
          </a:p>
        </p:txBody>
      </p:sp>
    </p:spTree>
    <p:extLst>
      <p:ext uri="{BB962C8B-B14F-4D97-AF65-F5344CB8AC3E}">
        <p14:creationId xmlns:p14="http://schemas.microsoft.com/office/powerpoint/2010/main" val="39870804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D141E6-B47E-4DD8-ADBB-298A0ABECC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9DA10D7-6DF1-5262-34F4-24A3A3CFB014}"/>
              </a:ext>
            </a:extLst>
          </p:cNvPr>
          <p:cNvSpPr txBox="1"/>
          <p:nvPr/>
        </p:nvSpPr>
        <p:spPr>
          <a:xfrm>
            <a:off x="1755648" y="438912"/>
            <a:ext cx="8686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200" b="1" dirty="0"/>
              <a:t>手引書</a:t>
            </a:r>
            <a:r>
              <a:rPr kumimoji="1" lang="ja-JP" altLang="en-US" sz="3200" b="1" dirty="0"/>
              <a:t>の</a:t>
            </a:r>
            <a:r>
              <a:rPr lang="ja-JP" altLang="en-US" sz="3200" b="1" dirty="0"/>
              <a:t>範囲</a:t>
            </a:r>
            <a:endParaRPr kumimoji="1" lang="ja-JP" altLang="en-US" sz="3200" b="1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8C95FB9-3DDB-2DFE-6DCE-493E3C7FC296}"/>
              </a:ext>
            </a:extLst>
          </p:cNvPr>
          <p:cNvSpPr txBox="1"/>
          <p:nvPr/>
        </p:nvSpPr>
        <p:spPr>
          <a:xfrm>
            <a:off x="320040" y="1316736"/>
            <a:ext cx="11411712" cy="193899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2400" dirty="0"/>
              <a:t>本解説書では、信用状取引を前提とした貿易で用いられる主要文書</a:t>
            </a:r>
            <a:r>
              <a:rPr kumimoji="1" lang="en-US" altLang="ja-JP" sz="2400" dirty="0"/>
              <a:t>――</a:t>
            </a:r>
            <a:r>
              <a:rPr kumimoji="1" lang="ja-JP" altLang="en-US" sz="2400" dirty="0"/>
              <a:t>「インボイス」「船荷証券」「信用状」「保険証券」</a:t>
            </a:r>
            <a:r>
              <a:rPr kumimoji="1" lang="en-US" altLang="ja-JP" sz="2400" dirty="0"/>
              <a:t>――</a:t>
            </a:r>
            <a:r>
              <a:rPr kumimoji="1" lang="ja-JP" altLang="en-US" sz="2400" dirty="0"/>
              <a:t>について、商流・物流・金流を横断するデータ連携の仕組みを解説する。</a:t>
            </a:r>
          </a:p>
          <a:p>
            <a:r>
              <a:rPr kumimoji="1" lang="ja-JP" altLang="en-US" sz="2400" dirty="0"/>
              <a:t>ただし、これらの文書に含まれるデータ項目は、信用状取引以外の貿易手続でも共通して利用できる。</a:t>
            </a:r>
          </a:p>
        </p:txBody>
      </p:sp>
    </p:spTree>
    <p:extLst>
      <p:ext uri="{BB962C8B-B14F-4D97-AF65-F5344CB8AC3E}">
        <p14:creationId xmlns:p14="http://schemas.microsoft.com/office/powerpoint/2010/main" val="9896995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A3B3848-2E6B-B1D7-12E3-42CB20593BD5}"/>
              </a:ext>
            </a:extLst>
          </p:cNvPr>
          <p:cNvSpPr txBox="1"/>
          <p:nvPr/>
        </p:nvSpPr>
        <p:spPr>
          <a:xfrm>
            <a:off x="1755648" y="438912"/>
            <a:ext cx="8686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200" b="1" dirty="0"/>
              <a:t>手引書</a:t>
            </a:r>
            <a:r>
              <a:rPr kumimoji="1" lang="ja-JP" altLang="en-US" sz="3200" b="1" dirty="0"/>
              <a:t>の対象者と活用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9383EA3-7CFF-C765-FBE7-A07A2D0D1192}"/>
              </a:ext>
            </a:extLst>
          </p:cNvPr>
          <p:cNvSpPr txBox="1"/>
          <p:nvPr/>
        </p:nvSpPr>
        <p:spPr>
          <a:xfrm>
            <a:off x="325120" y="1351280"/>
            <a:ext cx="11541760" cy="452431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sz="2400" dirty="0"/>
              <a:t>手引書</a:t>
            </a:r>
            <a:r>
              <a:rPr kumimoji="1" lang="ja-JP" altLang="en-US" sz="2400" dirty="0"/>
              <a:t>の主な対象者は、貿易当事者及びプラットフォーマーのシステム計画やデザインを担当する方及びその管理者、及びシステム構築を請け負う</a:t>
            </a:r>
            <a:r>
              <a:rPr lang="ja-JP" altLang="en-US" sz="2400" dirty="0"/>
              <a:t>システム開発者</a:t>
            </a:r>
            <a:r>
              <a:rPr kumimoji="1" lang="ja-JP" altLang="en-US" sz="2400" dirty="0"/>
              <a:t>を想定する。</a:t>
            </a:r>
            <a:endParaRPr kumimoji="1" lang="en-US" altLang="ja-JP" sz="2400" dirty="0"/>
          </a:p>
          <a:p>
            <a:endParaRPr kumimoji="1" lang="ja-JP" altLang="en-US" sz="2400" dirty="0"/>
          </a:p>
          <a:p>
            <a:endParaRPr kumimoji="1" lang="ja-JP" altLang="en-US" sz="240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kumimoji="1" lang="ja-JP" altLang="en-US" sz="2400" dirty="0"/>
              <a:t>貿易当事者：輸出入に関わる荷主／銀行／運送業者／保険会社、及びそれら企業の業務を代行するエージェント／代理店／海貨業者を含む。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kumimoji="1" lang="ja-JP" altLang="en-US" sz="2400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kumimoji="1" lang="ja-JP" altLang="en-US" sz="2400" dirty="0"/>
              <a:t>プラットフォーマー：貿易当事者のユーザーまたはユーザーシステムと接続して、取引先貿易当事者とのデータ連携サービスを提供する者。デジタルによる特定の貿易手続処理サービス提供業者及び汎用の</a:t>
            </a:r>
            <a:r>
              <a:rPr kumimoji="1" lang="en-US" altLang="ja-JP" sz="2400" dirty="0"/>
              <a:t>EDI</a:t>
            </a:r>
            <a:r>
              <a:rPr kumimoji="1" lang="ja-JP" altLang="en-US" sz="2400" dirty="0"/>
              <a:t>サービスプロバイダーを含む。</a:t>
            </a:r>
          </a:p>
          <a:p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0643860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4E71620-FAD1-BA62-1BE6-EC9AC7630B93}"/>
              </a:ext>
            </a:extLst>
          </p:cNvPr>
          <p:cNvSpPr txBox="1"/>
          <p:nvPr/>
        </p:nvSpPr>
        <p:spPr>
          <a:xfrm>
            <a:off x="1874520" y="228600"/>
            <a:ext cx="8686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200" b="1" dirty="0"/>
              <a:t>手引書</a:t>
            </a:r>
            <a:r>
              <a:rPr kumimoji="1" lang="ja-JP" altLang="en-US" sz="3200" b="1" dirty="0"/>
              <a:t>の</a:t>
            </a:r>
            <a:r>
              <a:rPr lang="ja-JP" altLang="en-US" sz="3200" b="1" dirty="0"/>
              <a:t>想定読者</a:t>
            </a:r>
            <a:endParaRPr kumimoji="1" lang="ja-JP" altLang="en-US" sz="3200" b="1" dirty="0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F2E5AFC5-5289-9B51-48A9-3542747965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680" y="1316736"/>
            <a:ext cx="11335500" cy="424281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503962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CB07F7-C1F7-6B1C-F375-89D63B5219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37F0407-EDBC-2A86-BA27-E6FB8E702CB2}"/>
              </a:ext>
            </a:extLst>
          </p:cNvPr>
          <p:cNvSpPr txBox="1"/>
          <p:nvPr/>
        </p:nvSpPr>
        <p:spPr>
          <a:xfrm>
            <a:off x="520861" y="590309"/>
            <a:ext cx="6584274" cy="58477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3200" b="1" dirty="0">
                <a:solidFill>
                  <a:schemeClr val="bg1"/>
                </a:solidFill>
              </a:rPr>
              <a:t>第２章　貿易手続と情報システム</a:t>
            </a:r>
          </a:p>
        </p:txBody>
      </p:sp>
    </p:spTree>
    <p:extLst>
      <p:ext uri="{BB962C8B-B14F-4D97-AF65-F5344CB8AC3E}">
        <p14:creationId xmlns:p14="http://schemas.microsoft.com/office/powerpoint/2010/main" val="3503597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D79501A-588F-629C-A798-0DC57E7A4295}"/>
              </a:ext>
            </a:extLst>
          </p:cNvPr>
          <p:cNvSpPr txBox="1"/>
          <p:nvPr/>
        </p:nvSpPr>
        <p:spPr>
          <a:xfrm>
            <a:off x="4361935" y="284205"/>
            <a:ext cx="42507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b="1" dirty="0"/>
              <a:t>貿易文書の相互関係</a:t>
            </a:r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1338D63F-C31E-C038-1A33-2380B93BAA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3392" y="1021003"/>
            <a:ext cx="8071861" cy="542551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787784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541</TotalTime>
  <Words>765</Words>
  <Application>Microsoft Office PowerPoint</Application>
  <PresentationFormat>ワイド画面</PresentationFormat>
  <Paragraphs>107</Paragraphs>
  <Slides>38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38</vt:i4>
      </vt:variant>
    </vt:vector>
  </HeadingPairs>
  <TitlesOfParts>
    <vt:vector size="44" baseType="lpstr">
      <vt:lpstr>游ゴシック</vt:lpstr>
      <vt:lpstr>游ゴシック Light</vt:lpstr>
      <vt:lpstr>游明朝</vt:lpstr>
      <vt:lpstr>Arial</vt:lpstr>
      <vt:lpstr>Wingdings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HISANAO SUGAMATA</dc:creator>
  <cp:lastModifiedBy>HISANAO SUGAMATA</cp:lastModifiedBy>
  <cp:revision>18</cp:revision>
  <cp:lastPrinted>2025-09-08T05:30:58Z</cp:lastPrinted>
  <dcterms:created xsi:type="dcterms:W3CDTF">2025-06-16T02:38:12Z</dcterms:created>
  <dcterms:modified xsi:type="dcterms:W3CDTF">2025-12-08T01:59:41Z</dcterms:modified>
</cp:coreProperties>
</file>